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63"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png"/><Relationship Id="rId1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1.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11</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xmlns=""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xmlns=""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xmlns=""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xmlns=""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xmlns=""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xmlns=""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xmlns=""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xmlns=""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63528" y="923731"/>
            <a:ext cx="11900954"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table</a:t>
            </a:r>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xmlns="" id="{46BB5A72-772F-4FF5-893D-85746A8F5A84}"/>
              </a:ext>
            </a:extLst>
          </p:cNvPr>
          <p:cNvSpPr/>
          <p:nvPr/>
        </p:nvSpPr>
        <p:spPr>
          <a:xfrm>
            <a:off x="756138"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xmlns="" id="{11DADE68-6412-4FD7-830C-7A08F1F4A550}"/>
              </a:ext>
            </a:extLst>
          </p:cNvPr>
          <p:cNvSpPr/>
          <p:nvPr/>
        </p:nvSpPr>
        <p:spPr>
          <a:xfrm>
            <a:off x="1409700"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xmlns="" id="{6852F936-0D75-4E44-AA9F-0234916F0CC3}"/>
              </a:ext>
            </a:extLst>
          </p:cNvPr>
          <p:cNvSpPr/>
          <p:nvPr/>
        </p:nvSpPr>
        <p:spPr>
          <a:xfrm>
            <a:off x="756138" y="259319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xmlns="" id="{33753180-8C29-49DF-8DAF-708616CC4FF0}"/>
              </a:ext>
            </a:extLst>
          </p:cNvPr>
          <p:cNvSpPr/>
          <p:nvPr/>
        </p:nvSpPr>
        <p:spPr>
          <a:xfrm>
            <a:off x="1383323" y="259319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xmlns="" id="{92ACDF86-5275-48CC-9C9D-6833DCD1A0B3}"/>
              </a:ext>
            </a:extLst>
          </p:cNvPr>
          <p:cNvSpPr/>
          <p:nvPr/>
        </p:nvSpPr>
        <p:spPr>
          <a:xfrm>
            <a:off x="753208" y="367276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xmlns="" id="{3ACCB32A-B2B5-4621-8E51-1626B518D706}"/>
              </a:ext>
            </a:extLst>
          </p:cNvPr>
          <p:cNvSpPr/>
          <p:nvPr/>
        </p:nvSpPr>
        <p:spPr>
          <a:xfrm>
            <a:off x="1383323" y="3672761"/>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are</a:t>
            </a:r>
          </a:p>
          <a:p>
            <a:r>
              <a:rPr lang="en-US" dirty="0"/>
              <a:t> 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1" name="Table 10">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2" name="Straight Connector 11">
            <a:extLst>
              <a:ext uri="{FF2B5EF4-FFF2-40B4-BE49-F238E27FC236}">
                <a16:creationId xmlns:a16="http://schemas.microsoft.com/office/drawing/2014/main" xmlns=""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xmlns=""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xmlns=""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3FFC2F8-77B3-4486-AECB-EFC8CC939F41}"/>
              </a:ext>
            </a:extLst>
          </p:cNvPr>
          <p:cNvSpPr txBox="1"/>
          <p:nvPr/>
        </p:nvSpPr>
        <p:spPr>
          <a:xfrm>
            <a:off x="68580"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xmlns=""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xmlns=""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xmlns=""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b="1" i="0" u="none" strike="noStrike" kern="1200" cap="none" spc="0" normalizeH="0" baseline="0" noProof="0" dirty="0" smtClean="0">
                <a:ln>
                  <a:noFill/>
                </a:ln>
                <a:solidFill>
                  <a:prstClr val="black"/>
                </a:solidFill>
                <a:effectLst/>
                <a:uLnTx/>
                <a:uFillTx/>
                <a:latin typeface="Cooper Black" panose="0208090404030B020404" pitchFamily="18" charset="0"/>
              </a:rPr>
              <a:t>11</a:t>
            </a:r>
            <a:endPar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29345"/>
            <a:ext cx="11696243" cy="6124754"/>
          </a:xfrm>
          <a:prstGeom prst="rect">
            <a:avLst/>
          </a:prstGeom>
          <a:noFill/>
        </p:spPr>
        <p:txBody>
          <a:bodyPr wrap="square" rtlCol="0">
            <a:spAutoFit/>
          </a:bodyPr>
          <a:lstStyle/>
          <a:p>
            <a:pPr marL="742950" lvl="1" indent="-285750">
              <a:buFont typeface="Arial" panose="020B0604020202020204" pitchFamily="34" charset="0"/>
              <a:buChar char="•"/>
            </a:pPr>
            <a:r>
              <a:rPr lang="en-US" i="1" dirty="0"/>
              <a:t>OIA Scenario ( Open Item Analysis )</a:t>
            </a:r>
          </a:p>
          <a:p>
            <a:pPr marL="742950" lvl="1" indent="-285750">
              <a:buFont typeface="Arial" panose="020B0604020202020204" pitchFamily="34" charset="0"/>
              <a:buChar char="•"/>
            </a:pPr>
            <a:r>
              <a:rPr lang="en-US" i="1" dirty="0"/>
              <a:t>Articulate Requirement for OIA</a:t>
            </a:r>
          </a:p>
          <a:p>
            <a:pPr marL="742950" lvl="1" indent="-285750">
              <a:buFont typeface="Arial" panose="020B0604020202020204" pitchFamily="34" charset="0"/>
              <a:buChar char="•"/>
            </a:pPr>
            <a:r>
              <a:rPr lang="en-US" i="1" dirty="0"/>
              <a:t>Execute OIA on ABAP</a:t>
            </a:r>
          </a:p>
          <a:p>
            <a:pPr marL="742950" lvl="1" indent="-285750">
              <a:buFont typeface="Arial" panose="020B0604020202020204" pitchFamily="34" charset="0"/>
              <a:buChar char="•"/>
            </a:pPr>
            <a:r>
              <a:rPr lang="en-US" i="1" dirty="0"/>
              <a:t>SQL Console</a:t>
            </a:r>
          </a:p>
          <a:p>
            <a:pPr marL="742950" lvl="1" indent="-285750">
              <a:buFont typeface="Arial" panose="020B0604020202020204" pitchFamily="34" charset="0"/>
              <a:buChar char="•"/>
            </a:pPr>
            <a:r>
              <a:rPr lang="en-US" i="1" dirty="0"/>
              <a:t>Introduction to HANA Database User</a:t>
            </a:r>
          </a:p>
          <a:p>
            <a:pPr marL="742950" lvl="1" indent="-285750">
              <a:buFont typeface="Arial" panose="020B0604020202020204" pitchFamily="34" charset="0"/>
              <a:buChar char="•"/>
            </a:pPr>
            <a:r>
              <a:rPr lang="en-US" i="1" dirty="0"/>
              <a:t>Data Modeling </a:t>
            </a:r>
          </a:p>
          <a:p>
            <a:pPr marL="1352443" lvl="2" indent="-285750">
              <a:buFont typeface="Wingdings" panose="05000000000000000000" pitchFamily="2" charset="2"/>
              <a:buChar char="Ø"/>
            </a:pPr>
            <a:r>
              <a:rPr lang="en-US" i="1" dirty="0"/>
              <a:t>Attribute View</a:t>
            </a:r>
          </a:p>
          <a:p>
            <a:pPr marL="1352443" lvl="2" indent="-285750">
              <a:buFont typeface="Wingdings" panose="05000000000000000000" pitchFamily="2" charset="2"/>
              <a:buChar char="Ø"/>
            </a:pPr>
            <a:r>
              <a:rPr lang="en-US" i="1" dirty="0"/>
              <a:t>Analytics View</a:t>
            </a:r>
          </a:p>
          <a:p>
            <a:pPr marL="1352443" lvl="2" indent="-285750">
              <a:buFont typeface="Wingdings" panose="05000000000000000000" pitchFamily="2" charset="2"/>
              <a:buChar char="Ø"/>
            </a:pPr>
            <a:r>
              <a:rPr lang="en-US" i="1" dirty="0"/>
              <a:t>Calculation View</a:t>
            </a:r>
          </a:p>
          <a:p>
            <a:pPr marL="1961937" lvl="3" indent="-285750">
              <a:buFont typeface="Wingdings" panose="05000000000000000000" pitchFamily="2" charset="2"/>
              <a:buChar char="v"/>
            </a:pPr>
            <a:r>
              <a:rPr lang="en-US" i="1" dirty="0"/>
              <a:t>Graphical Calculation Views</a:t>
            </a:r>
          </a:p>
          <a:p>
            <a:pPr marL="1961937" lvl="3" indent="-285750">
              <a:buFont typeface="Wingdings" panose="05000000000000000000" pitchFamily="2" charset="2"/>
              <a:buChar char="v"/>
            </a:pPr>
            <a:r>
              <a:rPr lang="en-US" i="1" dirty="0"/>
              <a:t>Scripted Calculation Views</a:t>
            </a:r>
          </a:p>
          <a:p>
            <a:pPr marL="742950" lvl="1" indent="-285750">
              <a:buFont typeface="Arial" panose="020B0604020202020204" pitchFamily="34" charset="0"/>
              <a:buChar char="•"/>
            </a:pPr>
            <a:r>
              <a:rPr lang="en-US" i="1" dirty="0"/>
              <a:t>Classification of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---Break---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Creation and execution of  Data Models </a:t>
            </a:r>
          </a:p>
          <a:p>
            <a:pPr marL="742950" lvl="1" indent="-285750">
              <a:buFont typeface="Arial" panose="020B0604020202020204" pitchFamily="34" charset="0"/>
              <a:buChar char="•"/>
            </a:pPr>
            <a:r>
              <a:rPr lang="en-US" i="1" dirty="0"/>
              <a:t>Showing Concept of currency conversion</a:t>
            </a:r>
          </a:p>
          <a:p>
            <a:pPr marL="742950" lvl="1" indent="-285750">
              <a:buFont typeface="Arial" panose="020B0604020202020204" pitchFamily="34" charset="0"/>
              <a:buChar char="•"/>
            </a:pPr>
            <a:r>
              <a:rPr lang="en-US" i="1" dirty="0"/>
              <a:t>Concept of  Dimensions and Measures </a:t>
            </a:r>
          </a:p>
          <a:p>
            <a:pPr marL="742950" lvl="1" indent="-285750">
              <a:buFont typeface="Arial" panose="020B0604020202020204" pitchFamily="34" charset="0"/>
              <a:buChar char="•"/>
            </a:pPr>
            <a:r>
              <a:rPr lang="en-US" i="1" dirty="0"/>
              <a:t>Implementing OIA  Using Calculation View </a:t>
            </a:r>
          </a:p>
          <a:p>
            <a:pPr marL="742950" lvl="1" indent="-285750">
              <a:buFont typeface="Arial" panose="020B0604020202020204" pitchFamily="34" charset="0"/>
              <a:buChar char="•"/>
            </a:pPr>
            <a:r>
              <a:rPr lang="en-US" i="1" dirty="0"/>
              <a:t>Concept of  Delivery Unit</a:t>
            </a:r>
          </a:p>
          <a:p>
            <a:pPr lvl="1"/>
            <a:endParaRPr lang="en-US" i="1" dirty="0"/>
          </a:p>
          <a:p>
            <a:pPr lvl="1"/>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OIA Scenario - Open Item Analysis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163528" y="923731"/>
            <a:ext cx="11900954"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Articulate Requirement for OIA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163528" y="923731"/>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 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a:blip r:embed="rId3"/>
          <a:stretch>
            <a:fillRect/>
          </a:stretch>
        </p:blipFill>
        <p:spPr>
          <a:xfrm>
            <a:off x="494831" y="1377554"/>
            <a:ext cx="11129213" cy="4389500"/>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347868" y="961224"/>
            <a:ext cx="1173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rPr>
              <a:t> </a:t>
            </a:r>
            <a:r>
              <a:rPr lang="en-US" sz="2400" dirty="0" smtClean="0">
                <a:solidFill>
                  <a:prstClr val="black"/>
                </a:solidFill>
                <a:latin typeface="Calibri"/>
              </a:rPr>
              <a:t>OIA Scenario </a:t>
            </a:r>
            <a:endParaRPr lang="en-US" sz="2400" dirty="0">
              <a:solidFill>
                <a:prstClr val="black"/>
              </a:solidFill>
              <a:latin typeface="Calibri"/>
            </a:endParaRPr>
          </a:p>
        </p:txBody>
      </p:sp>
      <p:pic>
        <p:nvPicPr>
          <p:cNvPr id="1026" name="Picture 2" descr="Free Vector | Professional programmer engineer writing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Modeling</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347868" y="961224"/>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Models in SAP HANA</a:t>
            </a:r>
          </a:p>
        </p:txBody>
      </p:sp>
      <p:sp>
        <p:nvSpPr>
          <p:cNvPr id="17"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3 Models?</a:t>
            </a:r>
          </a:p>
        </p:txBody>
      </p:sp>
      <p:sp>
        <p:nvSpPr>
          <p:cNvPr id="17" name="Rectangle 16">
            <a:extLst>
              <a:ext uri="{FF2B5EF4-FFF2-40B4-BE49-F238E27FC236}">
                <a16:creationId xmlns:a16="http://schemas.microsoft.com/office/drawing/2014/main" xmlns=""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181712"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01</a:t>
                </a:r>
                <a:endParaRPr lang="en-US" sz="4400" b="1" dirty="0">
                  <a:solidFill>
                    <a:schemeClr val="bg1"/>
                  </a:solidFill>
                  <a:latin typeface="Arial" pitchFamily="34" charset="0"/>
                  <a:cs typeface="Arial" pitchFamily="34" charset="0"/>
                </a:endParaRP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smtClean="0">
                    <a:solidFill>
                      <a:schemeClr val="tx1">
                        <a:lumMod val="85000"/>
                        <a:lumOff val="15000"/>
                      </a:schemeClr>
                    </a:solidFill>
                    <a:latin typeface="Arial" pitchFamily="34" charset="0"/>
                    <a:cs typeface="Arial" pitchFamily="34" charset="0"/>
                  </a:rPr>
                  <a:t>02</a:t>
                </a:r>
                <a:endParaRPr lang="en-US" sz="4400" b="1" dirty="0">
                  <a:solidFill>
                    <a:schemeClr val="tx1">
                      <a:lumMod val="85000"/>
                      <a:lumOff val="15000"/>
                    </a:schemeClr>
                  </a:solidFill>
                  <a:latin typeface="Arial" pitchFamily="34" charset="0"/>
                  <a:cs typeface="Arial" pitchFamily="34" charset="0"/>
                </a:endParaRP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03</a:t>
                </a:r>
                <a:endParaRPr lang="en-US" sz="4400" b="1" dirty="0">
                  <a:solidFill>
                    <a:schemeClr val="bg1"/>
                  </a:solidFill>
                  <a:latin typeface="Arial" pitchFamily="34" charset="0"/>
                  <a:cs typeface="Arial" pitchFamily="34" charset="0"/>
                </a:endParaRP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Attribute View</a:t>
              </a:r>
              <a:r>
                <a:rPr lang="en-US" sz="1800" kern="0" dirty="0" smtClean="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smtClean="0">
                  <a:solidFill>
                    <a:schemeClr val="bg1"/>
                  </a:solidFill>
                  <a:latin typeface="Arial" pitchFamily="34" charset="0"/>
                  <a:cs typeface="Arial" pitchFamily="34" charset="0"/>
                </a:rPr>
                <a:t>Analytic View</a:t>
              </a:r>
              <a:r>
                <a:rPr lang="en-US" sz="1800" kern="0" dirty="0" smtClean="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Calculation View</a:t>
              </a:r>
              <a:r>
                <a:rPr lang="en-US" sz="1800" kern="0" dirty="0" smtClean="0">
                  <a:solidFill>
                    <a:schemeClr val="bg1"/>
                  </a:solidFill>
                  <a:latin typeface="Arial" pitchFamily="34" charset="0"/>
                  <a:cs typeface="Arial" pitchFamily="34" charset="0"/>
                </a:rPr>
                <a:t>. </a:t>
              </a:r>
            </a:p>
          </p:txBody>
        </p:sp>
      </p:grpSp>
      <p:sp>
        <p:nvSpPr>
          <p:cNvPr id="39" name="TextBox 38"/>
          <p:cNvSpPr txBox="1"/>
          <p:nvPr/>
        </p:nvSpPr>
        <p:spPr>
          <a:xfrm>
            <a:off x="7732651" y="652672"/>
            <a:ext cx="3715377"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JOIN engine</a:t>
            </a:r>
          </a:p>
          <a:p>
            <a:pPr marL="285750" indent="-285750">
              <a:buFont typeface="Wingdings" panose="05000000000000000000" pitchFamily="2" charset="2"/>
              <a:buChar char="Ø"/>
            </a:pPr>
            <a:r>
              <a:rPr lang="en-US" dirty="0"/>
              <a:t>Is to read master data and joins must faster than any other views</a:t>
            </a:r>
          </a:p>
          <a:p>
            <a:pPr marL="285750" indent="-285750">
              <a:buFont typeface="Wingdings" panose="05000000000000000000" pitchFamily="2" charset="2"/>
              <a:buChar char="Ø"/>
            </a:pPr>
            <a:r>
              <a:rPr lang="en-US" dirty="0"/>
              <a:t>We must mark key field while developing attribute views</a:t>
            </a:r>
          </a:p>
          <a:p>
            <a:pPr marL="285750" indent="-285750">
              <a:buFont typeface="Wingdings" panose="05000000000000000000" pitchFamily="2" charset="2"/>
              <a:buChar char="Ø"/>
            </a:pPr>
            <a:r>
              <a:rPr lang="en-US" dirty="0"/>
              <a:t>Add calculations also</a:t>
            </a:r>
          </a:p>
          <a:p>
            <a:pPr marL="285750" indent="-285750">
              <a:buFont typeface="Wingdings" panose="05000000000000000000" pitchFamily="2" charset="2"/>
              <a:buChar char="Ø"/>
            </a:pPr>
            <a:r>
              <a:rPr lang="en-US" dirty="0"/>
              <a:t>5 types of Joins</a:t>
            </a:r>
          </a:p>
        </p:txBody>
      </p:sp>
      <p:sp>
        <p:nvSpPr>
          <p:cNvPr id="40" name="TextBox 39"/>
          <p:cNvSpPr txBox="1"/>
          <p:nvPr/>
        </p:nvSpPr>
        <p:spPr>
          <a:xfrm>
            <a:off x="7997692" y="3727175"/>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79514" y="2630558"/>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smtClean="0"/>
              <a:t>2 Types of Calculation Views :</a:t>
            </a:r>
          </a:p>
          <a:p>
            <a:pPr marL="285750" indent="-285750">
              <a:buFont typeface="Arial" panose="020B0604020202020204" pitchFamily="34" charset="0"/>
              <a:buChar char="•"/>
            </a:pPr>
            <a:r>
              <a:rPr lang="en-US" dirty="0" smtClean="0"/>
              <a:t>Graphical </a:t>
            </a:r>
          </a:p>
          <a:p>
            <a:pPr marL="285750" indent="-285750">
              <a:buFont typeface="Arial" panose="020B0604020202020204" pitchFamily="34" charset="0"/>
              <a:buChar char="•"/>
            </a:pPr>
            <a:r>
              <a:rPr lang="en-US" dirty="0" smtClean="0"/>
              <a:t> </a:t>
            </a:r>
            <a:r>
              <a:rPr lang="en-US" dirty="0"/>
              <a:t>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7195</TotalTime>
  <Words>1303</Words>
  <Application>Microsoft Office PowerPoint</Application>
  <PresentationFormat>Widescreen</PresentationFormat>
  <Paragraphs>232</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554</cp:revision>
  <dcterms:created xsi:type="dcterms:W3CDTF">2016-07-10T03:33:26Z</dcterms:created>
  <dcterms:modified xsi:type="dcterms:W3CDTF">2021-05-17T10:12:32Z</dcterms:modified>
</cp:coreProperties>
</file>